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3"/>
  </p:notesMasterIdLst>
  <p:handoutMasterIdLst>
    <p:handoutMasterId r:id="rId14"/>
  </p:handoutMasterIdLst>
  <p:sldIdLst>
    <p:sldId id="256" r:id="rId2"/>
    <p:sldId id="278" r:id="rId3"/>
    <p:sldId id="292" r:id="rId4"/>
    <p:sldId id="310" r:id="rId5"/>
    <p:sldId id="311" r:id="rId6"/>
    <p:sldId id="312" r:id="rId7"/>
    <p:sldId id="313" r:id="rId8"/>
    <p:sldId id="318" r:id="rId9"/>
    <p:sldId id="319" r:id="rId10"/>
    <p:sldId id="314" r:id="rId11"/>
    <p:sldId id="32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20B"/>
    <a:srgbClr val="F38B0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41" autoAdjust="0"/>
    <p:restoredTop sz="94966" autoAdjust="0"/>
  </p:normalViewPr>
  <p:slideViewPr>
    <p:cSldViewPr snapToGrid="0" snapToObjects="1">
      <p:cViewPr varScale="1">
        <p:scale>
          <a:sx n="121" d="100"/>
          <a:sy n="121" d="100"/>
        </p:scale>
        <p:origin x="1296" y="184"/>
      </p:cViewPr>
      <p:guideLst>
        <p:guide orient="horz" pos="2160"/>
        <p:guide pos="2880"/>
      </p:guideLst>
    </p:cSldViewPr>
  </p:slideViewPr>
  <p:outlineViewPr>
    <p:cViewPr>
      <p:scale>
        <a:sx n="33" d="100"/>
        <a:sy n="33" d="100"/>
      </p:scale>
      <p:origin x="168" y="80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83C42F-806B-CB4E-9389-37183CCE6EB4}" type="datetimeFigureOut">
              <a:rPr lang="en-US" smtClean="0"/>
              <a:t>9/4/19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7767AD-B92E-8948-AC14-D9A233902981}" type="slidenum">
              <a:rPr lang="en-US" smtClean="0"/>
              <a:t>‹#›</a:t>
            </a:fld>
            <a:endParaRPr lang="en-US"/>
          </a:p>
        </p:txBody>
      </p:sp>
    </p:spTree>
    <p:extLst>
      <p:ext uri="{BB962C8B-B14F-4D97-AF65-F5344CB8AC3E}">
        <p14:creationId xmlns:p14="http://schemas.microsoft.com/office/powerpoint/2010/main" val="970202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B088A-E875-5F42-88FB-009A5DB8E708}" type="datetimeFigureOut">
              <a:rPr lang="en-US" smtClean="0"/>
              <a:t>9/4/19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E8E9FA-CA02-FF48-9930-4454F69F95DC}" type="slidenum">
              <a:rPr lang="en-US" smtClean="0"/>
              <a:t>‹#›</a:t>
            </a:fld>
            <a:endParaRPr lang="en-US"/>
          </a:p>
        </p:txBody>
      </p:sp>
    </p:spTree>
    <p:extLst>
      <p:ext uri="{BB962C8B-B14F-4D97-AF65-F5344CB8AC3E}">
        <p14:creationId xmlns:p14="http://schemas.microsoft.com/office/powerpoint/2010/main" val="40436879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371092"/>
            <a:ext cx="6400800" cy="688350"/>
          </a:xfrm>
        </p:spPr>
        <p:txBody>
          <a:bodyPr>
            <a:normAutofit/>
          </a:bodyPr>
          <a:lstStyle>
            <a:lvl1pPr marL="0" indent="0" algn="ctr">
              <a:buNone/>
              <a:defRPr lang="en-US" sz="3200" kern="1200" dirty="0">
                <a:solidFill>
                  <a:srgbClr val="817BA4"/>
                </a:solidFill>
                <a:latin typeface="Georgia"/>
                <a:ea typeface="ＭＳ Ｐゴシック" charset="0"/>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457200" rtl="0" eaLnBrk="1" latinLnBrk="0" hangingPunct="1">
              <a:spcBef>
                <a:spcPct val="20000"/>
              </a:spcBef>
              <a:buFont typeface="Arial"/>
              <a:buNone/>
            </a:pPr>
            <a:r>
              <a:rPr lang="en-US" dirty="0"/>
              <a:t>Click to edit Master subtitle style</a:t>
            </a:r>
          </a:p>
        </p:txBody>
      </p:sp>
      <p:sp>
        <p:nvSpPr>
          <p:cNvPr id="6" name="Slide Number Placeholder 5"/>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15961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3547502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2pPr>
              <a:defRPr>
                <a:latin typeface="Candara"/>
                <a:cs typeface="Candara"/>
              </a:defRPr>
            </a:lvl2pPr>
            <a:lvl3pPr>
              <a:defRPr>
                <a:latin typeface="Candara"/>
                <a:cs typeface="Candara"/>
              </a:defRPr>
            </a:lvl3pPr>
            <a:lvl4pPr>
              <a:defRPr>
                <a:latin typeface="Candara"/>
                <a:cs typeface="Candara"/>
              </a:defRPr>
            </a:lvl4pPr>
            <a:lvl5pPr>
              <a:defRPr>
                <a:latin typeface="Candara"/>
                <a:cs typeface="Candar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2428529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Box 6"/>
          <p:cNvSpPr txBox="1"/>
          <p:nvPr userDrawn="1"/>
        </p:nvSpPr>
        <p:spPr>
          <a:xfrm>
            <a:off x="676447" y="896913"/>
            <a:ext cx="7765239" cy="646331"/>
          </a:xfrm>
          <a:prstGeom prst="rect">
            <a:avLst/>
          </a:prstGeom>
          <a:noFill/>
        </p:spPr>
        <p:txBody>
          <a:bodyPr wrap="square" rtlCol="0">
            <a:spAutoFit/>
          </a:bodyPr>
          <a:lstStyle/>
          <a:p>
            <a:r>
              <a:rPr lang="en-US" sz="3600" b="1" dirty="0">
                <a:solidFill>
                  <a:srgbClr val="E37F1C"/>
                </a:solidFill>
                <a:latin typeface="Candara"/>
                <a:cs typeface="Candara"/>
              </a:rPr>
              <a:t>Title Goes Here</a:t>
            </a:r>
          </a:p>
        </p:txBody>
      </p:sp>
      <p:sp>
        <p:nvSpPr>
          <p:cNvPr id="8" name="TextBox 7"/>
          <p:cNvSpPr txBox="1"/>
          <p:nvPr userDrawn="1"/>
        </p:nvSpPr>
        <p:spPr>
          <a:xfrm>
            <a:off x="676447" y="1440235"/>
            <a:ext cx="7765239" cy="523220"/>
          </a:xfrm>
          <a:prstGeom prst="rect">
            <a:avLst/>
          </a:prstGeom>
          <a:noFill/>
        </p:spPr>
        <p:txBody>
          <a:bodyPr wrap="square" rtlCol="0">
            <a:spAutoFit/>
          </a:bodyPr>
          <a:lstStyle/>
          <a:p>
            <a:r>
              <a:rPr lang="en-US" sz="2800" dirty="0">
                <a:solidFill>
                  <a:srgbClr val="817BA4"/>
                </a:solidFill>
                <a:latin typeface="Candara"/>
                <a:cs typeface="Candara"/>
              </a:rPr>
              <a:t>Subtitle</a:t>
            </a:r>
          </a:p>
        </p:txBody>
      </p:sp>
      <p:sp>
        <p:nvSpPr>
          <p:cNvPr id="9" name="TextBox 8"/>
          <p:cNvSpPr txBox="1"/>
          <p:nvPr userDrawn="1"/>
        </p:nvSpPr>
        <p:spPr>
          <a:xfrm>
            <a:off x="676447" y="2292211"/>
            <a:ext cx="7765239" cy="1323439"/>
          </a:xfrm>
          <a:prstGeom prst="rect">
            <a:avLst/>
          </a:prstGeom>
          <a:noFill/>
        </p:spPr>
        <p:txBody>
          <a:bodyPr wrap="square" rtlCol="0">
            <a:spAutoFit/>
          </a:bodyPr>
          <a:lstStyle/>
          <a:p>
            <a:pPr marL="342900" indent="-342900">
              <a:buFont typeface="Arial"/>
              <a:buChar char="•"/>
            </a:pPr>
            <a:r>
              <a:rPr lang="en-US" sz="2000" dirty="0">
                <a:solidFill>
                  <a:srgbClr val="000000"/>
                </a:solidFill>
                <a:latin typeface="Arial"/>
                <a:cs typeface="Arial"/>
              </a:rPr>
              <a:t>Bullet point goes here</a:t>
            </a:r>
          </a:p>
          <a:p>
            <a:pPr marL="342900" indent="-342900">
              <a:buFont typeface="Arial"/>
              <a:buChar char="•"/>
            </a:pPr>
            <a:r>
              <a:rPr lang="en-US" sz="2000" dirty="0">
                <a:solidFill>
                  <a:srgbClr val="000000"/>
                </a:solidFill>
                <a:latin typeface="Arial"/>
                <a:cs typeface="Arial"/>
              </a:rPr>
              <a:t>Bullet point goes here</a:t>
            </a:r>
          </a:p>
          <a:p>
            <a:pPr marL="342900" indent="-342900">
              <a:buFont typeface="Arial"/>
              <a:buChar char="•"/>
            </a:pPr>
            <a:r>
              <a:rPr lang="en-US" sz="2000" dirty="0">
                <a:solidFill>
                  <a:srgbClr val="000000"/>
                </a:solidFill>
                <a:latin typeface="Arial"/>
                <a:cs typeface="Arial"/>
              </a:rPr>
              <a:t>Bullet point goes here</a:t>
            </a:r>
          </a:p>
          <a:p>
            <a:pPr marL="342900" indent="-342900">
              <a:buFont typeface="Arial"/>
              <a:buChar char="•"/>
            </a:pPr>
            <a:r>
              <a:rPr lang="en-US" sz="2000" dirty="0">
                <a:solidFill>
                  <a:srgbClr val="000000"/>
                </a:solidFill>
                <a:latin typeface="Arial"/>
                <a:cs typeface="Arial"/>
              </a:rPr>
              <a:t>Bullet point goes here</a:t>
            </a:r>
          </a:p>
        </p:txBody>
      </p:sp>
    </p:spTree>
    <p:extLst>
      <p:ext uri="{BB962C8B-B14F-4D97-AF65-F5344CB8AC3E}">
        <p14:creationId xmlns:p14="http://schemas.microsoft.com/office/powerpoint/2010/main" val="189647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lgn="l">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357914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313691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13359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1495044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244015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128555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Arial"/>
                <a:cs typeface="Arial"/>
              </a:defRPr>
            </a:lvl1pPr>
            <a:lvl2pPr>
              <a:defRPr sz="2800">
                <a:latin typeface="Arial"/>
                <a:cs typeface="Arial"/>
              </a:defRPr>
            </a:lvl2pPr>
            <a:lvl3pPr>
              <a:defRPr sz="2400">
                <a:latin typeface="Arial"/>
                <a:cs typeface="Arial"/>
              </a:defRPr>
            </a:lvl3pPr>
            <a:lvl4pPr>
              <a:defRPr sz="2000">
                <a:latin typeface="Arial"/>
                <a:cs typeface="Arial"/>
              </a:defRPr>
            </a:lvl4pPr>
            <a:lvl5pPr>
              <a:defRPr sz="2000">
                <a:latin typeface="Arial"/>
                <a:cs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11820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28717A7E-50BE-924D-ABC7-03855ADEE310}" type="slidenum">
              <a:rPr lang="en-US" smtClean="0"/>
              <a:t>‹#›</a:t>
            </a:fld>
            <a:endParaRPr lang="en-US"/>
          </a:p>
        </p:txBody>
      </p:sp>
    </p:spTree>
    <p:extLst>
      <p:ext uri="{BB962C8B-B14F-4D97-AF65-F5344CB8AC3E}">
        <p14:creationId xmlns:p14="http://schemas.microsoft.com/office/powerpoint/2010/main" val="278880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17A7E-50BE-924D-ABC7-03855ADEE310}" type="slidenum">
              <a:rPr lang="en-US" smtClean="0"/>
              <a:t>‹#›</a:t>
            </a:fld>
            <a:endParaRPr lang="en-US"/>
          </a:p>
        </p:txBody>
      </p:sp>
    </p:spTree>
    <p:extLst>
      <p:ext uri="{BB962C8B-B14F-4D97-AF65-F5344CB8AC3E}">
        <p14:creationId xmlns:p14="http://schemas.microsoft.com/office/powerpoint/2010/main" val="29076947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50" r:id="rId12"/>
  </p:sldLayoutIdLst>
  <p:txStyles>
    <p:titleStyle>
      <a:lvl1pPr algn="ctr" defTabSz="457200" rtl="0" eaLnBrk="1" latinLnBrk="0" hangingPunct="1">
        <a:spcBef>
          <a:spcPct val="0"/>
        </a:spcBef>
        <a:buNone/>
        <a:defRPr lang="en-US" sz="4000" b="1" kern="1200" dirty="0">
          <a:solidFill>
            <a:srgbClr val="E37F1C"/>
          </a:solidFill>
          <a:latin typeface="Georgia"/>
          <a:ea typeface="ＭＳ Ｐゴシック" charset="0"/>
          <a:cs typeface="Georgia"/>
        </a:defRPr>
      </a:lvl1pPr>
    </p:titleStyle>
    <p:bodyStyle>
      <a:lvl1pPr marL="0" indent="0" algn="l" defTabSz="457200" rtl="0" eaLnBrk="1" latinLnBrk="0" hangingPunct="1">
        <a:spcBef>
          <a:spcPct val="20000"/>
        </a:spcBef>
        <a:buFont typeface="Arial"/>
        <a:buNone/>
        <a:defRPr lang="en-US" sz="2800" kern="1200" dirty="0" smtClean="0">
          <a:solidFill>
            <a:srgbClr val="000000"/>
          </a:solidFill>
          <a:latin typeface="Arial"/>
          <a:ea typeface="ＭＳ Ｐゴシック" charset="0"/>
          <a:cs typeface="Arial"/>
        </a:defRPr>
      </a:lvl1pPr>
      <a:lvl2pPr marL="342900" indent="-342900" algn="l" defTabSz="457200" rtl="0" eaLnBrk="1" fontAlgn="base" latinLnBrk="0" hangingPunct="1">
        <a:spcBef>
          <a:spcPct val="0"/>
        </a:spcBef>
        <a:spcAft>
          <a:spcPct val="0"/>
        </a:spcAft>
        <a:buFont typeface="Arial"/>
        <a:buChar char="•"/>
        <a:defRPr lang="en-US" sz="2800" kern="1200" dirty="0" smtClean="0">
          <a:solidFill>
            <a:srgbClr val="000000"/>
          </a:solidFill>
          <a:latin typeface="Arial"/>
          <a:ea typeface="ＭＳ Ｐゴシック" charset="0"/>
          <a:cs typeface="Arial"/>
        </a:defRPr>
      </a:lvl2pPr>
      <a:lvl3pPr marL="798513" indent="-342900" algn="l" defTabSz="854075" rtl="0" eaLnBrk="1" fontAlgn="base" latinLnBrk="0" hangingPunct="1">
        <a:spcBef>
          <a:spcPct val="0"/>
        </a:spcBef>
        <a:spcAft>
          <a:spcPct val="0"/>
        </a:spcAft>
        <a:buFont typeface="Arial"/>
        <a:buChar char="•"/>
        <a:defRPr lang="en-US" sz="2800" kern="1200" dirty="0" smtClean="0">
          <a:solidFill>
            <a:srgbClr val="000000"/>
          </a:solidFill>
          <a:latin typeface="Arial"/>
          <a:ea typeface="ＭＳ Ｐゴシック" charset="0"/>
          <a:cs typeface="Arial"/>
        </a:defRPr>
      </a:lvl3pPr>
      <a:lvl4pPr marL="1195388" indent="-342900" algn="l" defTabSz="457200" rtl="0" eaLnBrk="1" fontAlgn="base" latinLnBrk="0" hangingPunct="1">
        <a:spcBef>
          <a:spcPct val="0"/>
        </a:spcBef>
        <a:spcAft>
          <a:spcPct val="0"/>
        </a:spcAft>
        <a:buFont typeface="Arial"/>
        <a:buChar char="•"/>
        <a:defRPr lang="en-US" sz="2800" kern="1200" dirty="0" smtClean="0">
          <a:solidFill>
            <a:srgbClr val="000000"/>
          </a:solidFill>
          <a:latin typeface="Arial"/>
          <a:ea typeface="ＭＳ Ｐゴシック" charset="0"/>
          <a:cs typeface="Arial"/>
        </a:defRPr>
      </a:lvl4pPr>
      <a:lvl5pPr marL="1612900" indent="-342900" algn="l" defTabSz="236538" rtl="0" eaLnBrk="1" fontAlgn="base" latinLnBrk="0" hangingPunct="1">
        <a:spcBef>
          <a:spcPct val="0"/>
        </a:spcBef>
        <a:spcAft>
          <a:spcPct val="0"/>
        </a:spcAft>
        <a:buFont typeface="Arial"/>
        <a:buChar char="•"/>
        <a:tabLst/>
        <a:defRPr lang="en-US" sz="2800" kern="1200" dirty="0">
          <a:solidFill>
            <a:srgbClr val="000000"/>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74405"/>
            <a:ext cx="7772400" cy="1470025"/>
          </a:xfrm>
        </p:spPr>
        <p:txBody>
          <a:bodyPr>
            <a:normAutofit fontScale="90000"/>
          </a:bodyPr>
          <a:lstStyle/>
          <a:p>
            <a:r>
              <a:rPr lang="en-US" dirty="0">
                <a:cs typeface="Arial" charset="0"/>
              </a:rPr>
              <a:t>Application for Applied Bachelor Degree Programs at Wyoming Two Year Institutions</a:t>
            </a:r>
            <a:endParaRPr lang="en-US" sz="2400" dirty="0"/>
          </a:p>
        </p:txBody>
      </p:sp>
      <p:sp>
        <p:nvSpPr>
          <p:cNvPr id="4" name="Rectangle 3"/>
          <p:cNvSpPr/>
          <p:nvPr/>
        </p:nvSpPr>
        <p:spPr>
          <a:xfrm>
            <a:off x="2163596" y="4207399"/>
            <a:ext cx="4572000" cy="400110"/>
          </a:xfrm>
          <a:prstGeom prst="rect">
            <a:avLst/>
          </a:prstGeom>
        </p:spPr>
        <p:txBody>
          <a:bodyPr>
            <a:spAutoFit/>
          </a:bodyPr>
          <a:lstStyle/>
          <a:p>
            <a:pPr algn="ctr"/>
            <a:r>
              <a:rPr lang="en-US" sz="2000" dirty="0"/>
              <a:t>Tom Bordenkircher</a:t>
            </a:r>
          </a:p>
        </p:txBody>
      </p:sp>
    </p:spTree>
    <p:extLst>
      <p:ext uri="{BB962C8B-B14F-4D97-AF65-F5344CB8AC3E}">
        <p14:creationId xmlns:p14="http://schemas.microsoft.com/office/powerpoint/2010/main" val="307947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Away</a:t>
            </a:r>
          </a:p>
        </p:txBody>
      </p:sp>
      <p:sp>
        <p:nvSpPr>
          <p:cNvPr id="3" name="Content Placeholder 2"/>
          <p:cNvSpPr>
            <a:spLocks noGrp="1"/>
          </p:cNvSpPr>
          <p:nvPr>
            <p:ph idx="1"/>
          </p:nvPr>
        </p:nvSpPr>
        <p:spPr/>
        <p:txBody>
          <a:bodyPr>
            <a:normAutofit/>
          </a:bodyPr>
          <a:lstStyle/>
          <a:p>
            <a:r>
              <a:rPr lang="en-US" dirty="0"/>
              <a:t>All stakeholders need to understand that this is not an add-on program. The institution is accepting students into a program or programs with the intent of serving them for a full bachelor’s degree.  </a:t>
            </a:r>
          </a:p>
        </p:txBody>
      </p:sp>
    </p:spTree>
    <p:extLst>
      <p:ext uri="{BB962C8B-B14F-4D97-AF65-F5344CB8AC3E}">
        <p14:creationId xmlns:p14="http://schemas.microsoft.com/office/powerpoint/2010/main" val="1580489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0435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221"/>
            <a:ext cx="8193505" cy="1515979"/>
          </a:xfrm>
        </p:spPr>
        <p:txBody>
          <a:bodyPr>
            <a:normAutofit/>
          </a:bodyPr>
          <a:lstStyle/>
          <a:p>
            <a:r>
              <a:rPr lang="en-US" dirty="0"/>
              <a:t>Review</a:t>
            </a:r>
            <a:br>
              <a:rPr lang="en-US" dirty="0"/>
            </a:br>
            <a:r>
              <a:rPr lang="en-US" dirty="0"/>
              <a:t>Must Include a Change Visit</a:t>
            </a:r>
          </a:p>
        </p:txBody>
      </p:sp>
      <p:sp>
        <p:nvSpPr>
          <p:cNvPr id="3" name="Content Placeholder 2"/>
          <p:cNvSpPr>
            <a:spLocks noGrp="1"/>
          </p:cNvSpPr>
          <p:nvPr>
            <p:ph idx="1"/>
          </p:nvPr>
        </p:nvSpPr>
        <p:spPr/>
        <p:txBody>
          <a:bodyPr>
            <a:normAutofit/>
          </a:bodyPr>
          <a:lstStyle/>
          <a:p>
            <a:pPr>
              <a:buFont typeface="Arial"/>
              <a:buChar char="•"/>
              <a:defRPr/>
            </a:pPr>
            <a:r>
              <a:rPr lang="en-US" dirty="0"/>
              <a:t> Typical Change Visit can take 6 or more months to complete, however, are working with the state to see how to streamline the process. </a:t>
            </a:r>
          </a:p>
          <a:p>
            <a:pPr>
              <a:buFont typeface="Arial"/>
              <a:buChar char="•"/>
              <a:defRPr/>
            </a:pPr>
            <a:r>
              <a:rPr lang="en-US" dirty="0"/>
              <a:t> Reviewers visit the institution over 1.5 days (including two overnight stays) to validate written application.  Reviewers will include two HLC Peer Review Program Corps team members and may include one or more state representatives. Institutions may also request to have an HLC liaison present.  </a:t>
            </a:r>
          </a:p>
        </p:txBody>
      </p:sp>
    </p:spTree>
    <p:extLst>
      <p:ext uri="{BB962C8B-B14F-4D97-AF65-F5344CB8AC3E}">
        <p14:creationId xmlns:p14="http://schemas.microsoft.com/office/powerpoint/2010/main" val="266625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505"/>
            <a:ext cx="8229600" cy="2093495"/>
          </a:xfrm>
        </p:spPr>
        <p:txBody>
          <a:bodyPr>
            <a:normAutofit fontScale="90000"/>
          </a:bodyPr>
          <a:lstStyle/>
          <a:p>
            <a:r>
              <a:rPr lang="en-US" dirty="0"/>
              <a:t>Requirements for New Bachelor Degree Programs at Two-Year Institutions</a:t>
            </a:r>
            <a:br>
              <a:rPr lang="en-US" dirty="0"/>
            </a:br>
            <a:endParaRPr lang="en-US" dirty="0"/>
          </a:p>
        </p:txBody>
      </p:sp>
      <p:sp>
        <p:nvSpPr>
          <p:cNvPr id="3" name="Content Placeholder 2"/>
          <p:cNvSpPr>
            <a:spLocks noGrp="1"/>
          </p:cNvSpPr>
          <p:nvPr>
            <p:ph idx="1"/>
          </p:nvPr>
        </p:nvSpPr>
        <p:spPr/>
        <p:txBody>
          <a:bodyPr>
            <a:normAutofit/>
          </a:bodyPr>
          <a:lstStyle/>
          <a:p>
            <a:pPr>
              <a:defRPr/>
            </a:pPr>
            <a:endParaRPr lang="en-US" sz="1800" dirty="0">
              <a:ln>
                <a:solidFill>
                  <a:srgbClr val="000000"/>
                </a:solidFill>
              </a:ln>
            </a:endParaRPr>
          </a:p>
          <a:p>
            <a:r>
              <a:rPr lang="en-US" dirty="0"/>
              <a:t>Institutions must address: </a:t>
            </a:r>
          </a:p>
          <a:p>
            <a:pPr marL="800100" lvl="1" indent="-457200">
              <a:buFont typeface="Arial" charset="0"/>
              <a:buChar char="•"/>
            </a:pPr>
            <a:r>
              <a:rPr lang="en-US" dirty="0"/>
              <a:t>Mission</a:t>
            </a:r>
          </a:p>
          <a:p>
            <a:pPr marL="800100" lvl="1" indent="-457200">
              <a:buFont typeface="Arial" charset="0"/>
              <a:buChar char="•"/>
            </a:pPr>
            <a:r>
              <a:rPr lang="en-US" dirty="0"/>
              <a:t>Ethical and Responsible Conduct</a:t>
            </a:r>
          </a:p>
          <a:p>
            <a:pPr marL="800100" lvl="1" indent="-457200">
              <a:buFont typeface="Arial" charset="0"/>
              <a:buChar char="•"/>
            </a:pPr>
            <a:r>
              <a:rPr lang="en-US" dirty="0"/>
              <a:t>Resources (administration, program, faculty)</a:t>
            </a:r>
          </a:p>
          <a:p>
            <a:pPr marL="800100" lvl="1" indent="-457200">
              <a:buFont typeface="Arial" charset="0"/>
              <a:buChar char="•"/>
            </a:pPr>
            <a:r>
              <a:rPr lang="en-US" dirty="0"/>
              <a:t>Teaching and Learning</a:t>
            </a:r>
          </a:p>
          <a:p>
            <a:pPr marL="457200" indent="-457200">
              <a:buFont typeface="Arial" charset="0"/>
              <a:buChar char="•"/>
            </a:pPr>
            <a:endParaRPr lang="en-US" dirty="0"/>
          </a:p>
        </p:txBody>
      </p:sp>
    </p:spTree>
    <p:extLst>
      <p:ext uri="{BB962C8B-B14F-4D97-AF65-F5344CB8AC3E}">
        <p14:creationId xmlns:p14="http://schemas.microsoft.com/office/powerpoint/2010/main" val="78072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a:t>
            </a:r>
          </a:p>
        </p:txBody>
      </p:sp>
      <p:sp>
        <p:nvSpPr>
          <p:cNvPr id="3" name="Content Placeholder 2"/>
          <p:cNvSpPr>
            <a:spLocks noGrp="1"/>
          </p:cNvSpPr>
          <p:nvPr>
            <p:ph idx="1"/>
          </p:nvPr>
        </p:nvSpPr>
        <p:spPr/>
        <p:txBody>
          <a:bodyPr>
            <a:normAutofit fontScale="92500" lnSpcReduction="10000"/>
          </a:bodyPr>
          <a:lstStyle/>
          <a:p>
            <a:pPr marL="457200" indent="-457200">
              <a:buFont typeface="Arial" charset="0"/>
              <a:buChar char="•"/>
            </a:pPr>
            <a:r>
              <a:rPr lang="en-US" dirty="0"/>
              <a:t>Does your current mission fit given the addition of these programs?  </a:t>
            </a:r>
          </a:p>
          <a:p>
            <a:pPr marL="457200" indent="-457200">
              <a:buFont typeface="Arial" charset="0"/>
              <a:buChar char="•"/>
            </a:pPr>
            <a:r>
              <a:rPr lang="en-US" dirty="0"/>
              <a:t>At what point will the institution need to present to the HLC a revised mission?  </a:t>
            </a:r>
          </a:p>
          <a:p>
            <a:pPr marL="457200" indent="-457200">
              <a:buFont typeface="Arial" charset="0"/>
              <a:buChar char="•"/>
            </a:pPr>
            <a:r>
              <a:rPr lang="en-US" dirty="0"/>
              <a:t>If the institution submits a third application, it will need to include a mission review as part of the program approval.  </a:t>
            </a:r>
          </a:p>
          <a:p>
            <a:pPr marL="457200" indent="-457200">
              <a:buFont typeface="Arial" charset="0"/>
              <a:buChar char="•"/>
            </a:pPr>
            <a:r>
              <a:rPr lang="en-US" dirty="0"/>
              <a:t>HLC will review to see that the faculty and administration have reviewed the mission to ensure that it understands the new population it intends to serve.  </a:t>
            </a:r>
          </a:p>
        </p:txBody>
      </p:sp>
    </p:spTree>
    <p:extLst>
      <p:ext uri="{BB962C8B-B14F-4D97-AF65-F5344CB8AC3E}">
        <p14:creationId xmlns:p14="http://schemas.microsoft.com/office/powerpoint/2010/main" val="176261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&amp; Responsible Conduct</a:t>
            </a:r>
          </a:p>
        </p:txBody>
      </p:sp>
      <p:sp>
        <p:nvSpPr>
          <p:cNvPr id="3" name="Content Placeholder 2"/>
          <p:cNvSpPr>
            <a:spLocks noGrp="1"/>
          </p:cNvSpPr>
          <p:nvPr>
            <p:ph idx="1"/>
          </p:nvPr>
        </p:nvSpPr>
        <p:spPr/>
        <p:txBody>
          <a:bodyPr>
            <a:normAutofit lnSpcReduction="10000"/>
          </a:bodyPr>
          <a:lstStyle/>
          <a:p>
            <a:pPr marL="457200" indent="-457200">
              <a:buFont typeface="Arial" charset="0"/>
              <a:buChar char="•"/>
            </a:pPr>
            <a:r>
              <a:rPr lang="en-US" dirty="0"/>
              <a:t>The program adheres to all requirements of state and federal agencies, as well as the assumed practices and core criteria of the HLC. </a:t>
            </a:r>
          </a:p>
          <a:p>
            <a:pPr marL="457200" indent="-457200">
              <a:buFont typeface="Arial" charset="0"/>
              <a:buChar char="•"/>
            </a:pPr>
            <a:r>
              <a:rPr lang="en-US" dirty="0"/>
              <a:t>There should be evidence of a widely shared understanding among stakeholders of the program’s purpose and scope.  </a:t>
            </a:r>
          </a:p>
          <a:p>
            <a:pPr marL="457200" indent="-457200">
              <a:buFont typeface="Arial" charset="0"/>
              <a:buChar char="•"/>
            </a:pPr>
            <a:r>
              <a:rPr lang="en-US" dirty="0"/>
              <a:t>The institution must provide evidence that accurate information will be presented to the public about all aspects of the program (what it is, what it isn’t, etc.)</a:t>
            </a:r>
          </a:p>
        </p:txBody>
      </p:sp>
    </p:spTree>
    <p:extLst>
      <p:ext uri="{BB962C8B-B14F-4D97-AF65-F5344CB8AC3E}">
        <p14:creationId xmlns:p14="http://schemas.microsoft.com/office/powerpoint/2010/main" val="78797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pPr marL="457200" indent="-457200">
              <a:buFont typeface="Arial" charset="0"/>
              <a:buChar char="•"/>
            </a:pPr>
            <a:r>
              <a:rPr lang="en-US" dirty="0"/>
              <a:t>Are there additional resources needed to support:</a:t>
            </a:r>
          </a:p>
          <a:p>
            <a:pPr marL="800100" lvl="1" indent="-457200">
              <a:buFont typeface="Arial" charset="0"/>
              <a:buChar char="•"/>
            </a:pPr>
            <a:r>
              <a:rPr lang="en-US" dirty="0"/>
              <a:t>Students</a:t>
            </a:r>
          </a:p>
          <a:p>
            <a:pPr marL="800100" lvl="1" indent="-457200">
              <a:buFont typeface="Arial" charset="0"/>
              <a:buChar char="•"/>
            </a:pPr>
            <a:r>
              <a:rPr lang="en-US" dirty="0"/>
              <a:t>Staff</a:t>
            </a:r>
          </a:p>
          <a:p>
            <a:pPr marL="800100" lvl="1" indent="-457200">
              <a:buFont typeface="Arial" charset="0"/>
              <a:buChar char="•"/>
            </a:pPr>
            <a:r>
              <a:rPr lang="en-US" dirty="0"/>
              <a:t>Admission/Recruitment</a:t>
            </a:r>
          </a:p>
          <a:p>
            <a:pPr marL="800100" lvl="1" indent="-457200">
              <a:buFont typeface="Arial" charset="0"/>
              <a:buChar char="•"/>
            </a:pPr>
            <a:r>
              <a:rPr lang="en-US" dirty="0"/>
              <a:t>Physical Plant</a:t>
            </a:r>
          </a:p>
          <a:p>
            <a:pPr marL="800100" lvl="1" indent="-457200">
              <a:buFont typeface="Arial" charset="0"/>
              <a:buChar char="•"/>
            </a:pPr>
            <a:r>
              <a:rPr lang="en-US" dirty="0"/>
              <a:t>Distance education</a:t>
            </a:r>
          </a:p>
          <a:p>
            <a:pPr marL="800100" lvl="1" indent="-457200">
              <a:buFont typeface="Arial" charset="0"/>
              <a:buChar char="•"/>
            </a:pPr>
            <a:r>
              <a:rPr lang="en-US" dirty="0"/>
              <a:t>Partnerships</a:t>
            </a:r>
          </a:p>
        </p:txBody>
      </p:sp>
    </p:spTree>
    <p:extLst>
      <p:ext uri="{BB962C8B-B14F-4D97-AF65-F5344CB8AC3E}">
        <p14:creationId xmlns:p14="http://schemas.microsoft.com/office/powerpoint/2010/main" val="502131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And Learning</a:t>
            </a:r>
          </a:p>
        </p:txBody>
      </p:sp>
      <p:sp>
        <p:nvSpPr>
          <p:cNvPr id="3" name="Content Placeholder 2"/>
          <p:cNvSpPr>
            <a:spLocks noGrp="1"/>
          </p:cNvSpPr>
          <p:nvPr>
            <p:ph idx="1"/>
          </p:nvPr>
        </p:nvSpPr>
        <p:spPr/>
        <p:txBody>
          <a:bodyPr>
            <a:normAutofit fontScale="92500"/>
          </a:bodyPr>
          <a:lstStyle/>
          <a:p>
            <a:pPr marL="457200" indent="-457200">
              <a:buFont typeface="Arial" charset="0"/>
              <a:buChar char="•"/>
            </a:pPr>
            <a:r>
              <a:rPr lang="en-US" dirty="0"/>
              <a:t>How do faculty determine rigor of courses and how is that documented</a:t>
            </a:r>
          </a:p>
          <a:p>
            <a:pPr marL="457200" indent="-457200">
              <a:buFont typeface="Arial" charset="0"/>
              <a:buChar char="•"/>
            </a:pPr>
            <a:r>
              <a:rPr lang="en-US" dirty="0"/>
              <a:t>How does the institution determine the difference between 200 and 400 level courses? </a:t>
            </a:r>
          </a:p>
          <a:p>
            <a:pPr marL="457200" indent="-457200">
              <a:buFont typeface="Arial" charset="0"/>
              <a:buChar char="•"/>
            </a:pPr>
            <a:r>
              <a:rPr lang="en-US" dirty="0"/>
              <a:t>How are BA/BS faculty supported?  </a:t>
            </a:r>
          </a:p>
          <a:p>
            <a:pPr marL="457200" indent="-457200">
              <a:buFont typeface="Arial" charset="0"/>
              <a:buChar char="•"/>
            </a:pPr>
            <a:r>
              <a:rPr lang="en-US" dirty="0"/>
              <a:t>What about faculty evaluation differences?  </a:t>
            </a:r>
          </a:p>
          <a:p>
            <a:pPr marL="457200" indent="-457200">
              <a:buFont typeface="Arial" charset="0"/>
              <a:buChar char="•"/>
            </a:pPr>
            <a:r>
              <a:rPr lang="en-US" dirty="0"/>
              <a:t>What are the curriculum committee structures for the approval of a program outside of the mission?  </a:t>
            </a:r>
          </a:p>
          <a:p>
            <a:pPr marL="457200" indent="-457200">
              <a:buFont typeface="Arial" charset="0"/>
              <a:buChar char="•"/>
            </a:pPr>
            <a:r>
              <a:rPr lang="en-US" dirty="0"/>
              <a:t>Assessment for new program? How does it fit into the structure of the college?  </a:t>
            </a:r>
          </a:p>
        </p:txBody>
      </p:sp>
    </p:spTree>
    <p:extLst>
      <p:ext uri="{BB962C8B-B14F-4D97-AF65-F5344CB8AC3E}">
        <p14:creationId xmlns:p14="http://schemas.microsoft.com/office/powerpoint/2010/main" val="80337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Hints for Success</a:t>
            </a:r>
          </a:p>
        </p:txBody>
      </p:sp>
      <p:sp>
        <p:nvSpPr>
          <p:cNvPr id="3" name="Content Placeholder 2"/>
          <p:cNvSpPr>
            <a:spLocks noGrp="1"/>
          </p:cNvSpPr>
          <p:nvPr>
            <p:ph idx="1"/>
          </p:nvPr>
        </p:nvSpPr>
        <p:spPr/>
        <p:txBody>
          <a:bodyPr>
            <a:normAutofit lnSpcReduction="10000"/>
          </a:bodyPr>
          <a:lstStyle/>
          <a:p>
            <a:pPr marL="457200" indent="-457200">
              <a:buFont typeface="Arial" charset="0"/>
              <a:buChar char="•"/>
            </a:pPr>
            <a:r>
              <a:rPr lang="en-US" dirty="0"/>
              <a:t>Assessment plan should be complete</a:t>
            </a:r>
          </a:p>
          <a:p>
            <a:pPr marL="457200" indent="-457200">
              <a:buFont typeface="Arial" charset="0"/>
              <a:buChar char="•"/>
            </a:pPr>
            <a:r>
              <a:rPr lang="en-US" dirty="0"/>
              <a:t>Faculty Qualifications and Number of Faculty (Note: non-financial Indicator #5 &amp; tested experience)</a:t>
            </a:r>
          </a:p>
          <a:p>
            <a:pPr marL="457200" indent="-457200">
              <a:buFont typeface="Arial" charset="0"/>
              <a:buChar char="•"/>
            </a:pPr>
            <a:r>
              <a:rPr lang="en-US" dirty="0"/>
              <a:t>Admission Criteria should be clear: hours, transfer, etc.</a:t>
            </a:r>
          </a:p>
          <a:p>
            <a:pPr marL="457200" indent="-457200">
              <a:buFont typeface="Arial" charset="0"/>
              <a:buChar char="•"/>
            </a:pPr>
            <a:r>
              <a:rPr lang="en-US" dirty="0"/>
              <a:t>Adequate resources should be dedicated to support program quality</a:t>
            </a:r>
          </a:p>
          <a:p>
            <a:pPr marL="457200" indent="-457200">
              <a:buFont typeface="Arial" charset="0"/>
              <a:buChar char="•"/>
            </a:pPr>
            <a:r>
              <a:rPr lang="en-US" dirty="0"/>
              <a:t>Present a true four year program and not a two year add on.  </a:t>
            </a:r>
          </a:p>
          <a:p>
            <a:endParaRPr lang="en-US" dirty="0"/>
          </a:p>
        </p:txBody>
      </p:sp>
    </p:spTree>
    <p:extLst>
      <p:ext uri="{BB962C8B-B14F-4D97-AF65-F5344CB8AC3E}">
        <p14:creationId xmlns:p14="http://schemas.microsoft.com/office/powerpoint/2010/main" val="171121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and Funding</a:t>
            </a:r>
          </a:p>
        </p:txBody>
      </p:sp>
      <p:sp>
        <p:nvSpPr>
          <p:cNvPr id="3" name="Content Placeholder 2"/>
          <p:cNvSpPr>
            <a:spLocks noGrp="1"/>
          </p:cNvSpPr>
          <p:nvPr>
            <p:ph idx="1"/>
          </p:nvPr>
        </p:nvSpPr>
        <p:spPr/>
        <p:txBody>
          <a:bodyPr>
            <a:normAutofit lnSpcReduction="10000"/>
          </a:bodyPr>
          <a:lstStyle/>
          <a:p>
            <a:pPr marL="457200" indent="-457200">
              <a:buFont typeface="Arial" charset="0"/>
              <a:buChar char="•"/>
            </a:pPr>
            <a:r>
              <a:rPr lang="en-US" dirty="0"/>
              <a:t>Be prepared to present a full business plan to support the financial and physical space needs for students staying 4-6 years. </a:t>
            </a:r>
          </a:p>
          <a:p>
            <a:pPr marL="457200" indent="-457200">
              <a:buFont typeface="Arial" charset="0"/>
              <a:buChar char="•"/>
            </a:pPr>
            <a:r>
              <a:rPr lang="en-US" dirty="0"/>
              <a:t>In majors where the profit margins are low, be prepared to explain how the institution will maintain this over the long-term.  </a:t>
            </a:r>
          </a:p>
          <a:p>
            <a:pPr marL="457200" indent="-457200">
              <a:buFont typeface="Arial" charset="0"/>
              <a:buChar char="•"/>
            </a:pPr>
            <a:r>
              <a:rPr lang="en-US" dirty="0"/>
              <a:t>Consider building in an exit strategy.  What if this does not work?  How will students be supported and/or taught out at a partner institution?  </a:t>
            </a:r>
          </a:p>
        </p:txBody>
      </p:sp>
    </p:spTree>
    <p:extLst>
      <p:ext uri="{BB962C8B-B14F-4D97-AF65-F5344CB8AC3E}">
        <p14:creationId xmlns:p14="http://schemas.microsoft.com/office/powerpoint/2010/main" val="1417223767"/>
      </p:ext>
    </p:extLst>
  </p:cSld>
  <p:clrMapOvr>
    <a:masterClrMapping/>
  </p:clrMapOvr>
</p:sld>
</file>

<file path=ppt/theme/theme1.xml><?xml version="1.0" encoding="utf-8"?>
<a:theme xmlns:a="http://schemas.openxmlformats.org/drawingml/2006/main" name="HLC2014">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1326</TotalTime>
  <Words>548</Words>
  <Application>Microsoft Macintosh PowerPoint</Application>
  <PresentationFormat>On-screen Show (4:3)</PresentationFormat>
  <Paragraphs>49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Candara</vt:lpstr>
      <vt:lpstr>Georgia</vt:lpstr>
      <vt:lpstr>HLC2014</vt:lpstr>
      <vt:lpstr>Application for Applied Bachelor Degree Programs at Wyoming Two Year Institutions</vt:lpstr>
      <vt:lpstr>Review Must Include a Change Visit</vt:lpstr>
      <vt:lpstr>Requirements for New Bachelor Degree Programs at Two-Year Institutions </vt:lpstr>
      <vt:lpstr>Mission</vt:lpstr>
      <vt:lpstr>Ethical &amp; Responsible Conduct</vt:lpstr>
      <vt:lpstr>Resources</vt:lpstr>
      <vt:lpstr>Teaching And Learning</vt:lpstr>
      <vt:lpstr>Hints for Success</vt:lpstr>
      <vt:lpstr>Costs and Funding</vt:lpstr>
      <vt:lpstr>Take Away</vt:lpstr>
      <vt:lpstr>Questions</vt:lpstr>
    </vt:vector>
  </TitlesOfParts>
  <Company>HLC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Keegan Kociss</dc:creator>
  <cp:lastModifiedBy>Tom Bordenkircher</cp:lastModifiedBy>
  <cp:revision>126</cp:revision>
  <cp:lastPrinted>2016-03-31T19:08:49Z</cp:lastPrinted>
  <dcterms:created xsi:type="dcterms:W3CDTF">2014-10-06T01:59:35Z</dcterms:created>
  <dcterms:modified xsi:type="dcterms:W3CDTF">2019-09-04T21:44:44Z</dcterms:modified>
</cp:coreProperties>
</file>