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0" r:id="rId3"/>
    <p:sldId id="302" r:id="rId4"/>
    <p:sldId id="296" r:id="rId5"/>
    <p:sldId id="297" r:id="rId6"/>
    <p:sldId id="298" r:id="rId7"/>
    <p:sldId id="301" r:id="rId8"/>
    <p:sldId id="299" r:id="rId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4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0000" autoAdjust="0"/>
  </p:normalViewPr>
  <p:slideViewPr>
    <p:cSldViewPr snapToGrid="0">
      <p:cViewPr varScale="1">
        <p:scale>
          <a:sx n="82" d="100"/>
          <a:sy n="82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D87-E131-45C1-B310-8B1FDA72ED4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95074-2193-48DA-AA83-F09358328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3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97948-BCD6-4182-B794-7037078E872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07B6C-2C3E-4181-82F7-D2DF7CAB0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07B6C-2C3E-4181-82F7-D2DF7CAB08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2976465" cy="6858000"/>
          </a:xfrm>
          <a:prstGeom prst="rect">
            <a:avLst/>
          </a:prstGeom>
          <a:solidFill>
            <a:srgbClr val="006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763" y="2031243"/>
            <a:ext cx="7217186" cy="1997058"/>
          </a:xfrm>
        </p:spPr>
        <p:txBody>
          <a:bodyPr anchor="b">
            <a:normAutofit/>
          </a:bodyPr>
          <a:lstStyle>
            <a:lvl1pPr algn="ctr">
              <a:defRPr sz="4300"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762" y="4304060"/>
            <a:ext cx="7217187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Californian FB" panose="0207040306080B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3905" y="6356350"/>
            <a:ext cx="1929714" cy="365125"/>
          </a:xfrm>
        </p:spPr>
        <p:txBody>
          <a:bodyPr/>
          <a:lstStyle/>
          <a:p>
            <a:fld id="{9BFDAEF3-8180-4C88-9DC9-D6FE09B4CCA4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4601" y="6356350"/>
            <a:ext cx="4114800" cy="365125"/>
          </a:xfrm>
        </p:spPr>
        <p:txBody>
          <a:bodyPr/>
          <a:lstStyle/>
          <a:p>
            <a:r>
              <a:rPr lang="en-US" smtClean="0"/>
              <a:t>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946" y="6356350"/>
            <a:ext cx="479854" cy="365125"/>
          </a:xfrm>
        </p:spPr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041820" y="4168971"/>
            <a:ext cx="7215674" cy="0"/>
          </a:xfrm>
          <a:prstGeom prst="line">
            <a:avLst/>
          </a:prstGeom>
          <a:ln w="12700">
            <a:solidFill>
              <a:srgbClr val="0066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9" y="632355"/>
            <a:ext cx="2400845" cy="240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3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9C1B-1B89-43D1-ACD0-78E3FAE97099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1669D-B0D7-4E05-8CC6-5F3194430B82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3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760-D276-45C4-8B7B-FB9CB31F251E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793102"/>
          </a:xfrm>
          <a:prstGeom prst="rect">
            <a:avLst/>
          </a:prstGeom>
          <a:solidFill>
            <a:srgbClr val="006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319" y="150846"/>
            <a:ext cx="2146038" cy="49141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821644"/>
            <a:ext cx="10515600" cy="853136"/>
          </a:xfrm>
        </p:spPr>
        <p:txBody>
          <a:bodyPr/>
          <a:lstStyle>
            <a:lvl1pPr>
              <a:defRPr>
                <a:solidFill>
                  <a:srgbClr val="0066A4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106367"/>
            <a:ext cx="2501548" cy="6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163" y="1709739"/>
            <a:ext cx="7215674" cy="2322708"/>
          </a:xfrm>
        </p:spPr>
        <p:txBody>
          <a:bodyPr anchor="b">
            <a:normAutofit/>
          </a:bodyPr>
          <a:lstStyle>
            <a:lvl1pPr>
              <a:defRPr sz="4300"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8163" y="4305497"/>
            <a:ext cx="7215674" cy="178415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fornian FB" panose="0207040306080B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BE76-A6E2-4C9E-BB4F-D352CDFFE142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88163" y="4168972"/>
            <a:ext cx="7215674" cy="0"/>
          </a:xfrm>
          <a:prstGeom prst="line">
            <a:avLst/>
          </a:prstGeom>
          <a:ln w="12700">
            <a:solidFill>
              <a:srgbClr val="0066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12192000" cy="793102"/>
          </a:xfrm>
          <a:prstGeom prst="rect">
            <a:avLst/>
          </a:prstGeom>
          <a:solidFill>
            <a:srgbClr val="006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319" y="150846"/>
            <a:ext cx="2146038" cy="4914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106367"/>
            <a:ext cx="2501548" cy="6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407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102"/>
            <a:ext cx="10515600" cy="897586"/>
          </a:xfrm>
        </p:spPr>
        <p:txBody>
          <a:bodyPr/>
          <a:lstStyle>
            <a:lvl1pPr>
              <a:defRPr>
                <a:solidFill>
                  <a:srgbClr val="0066A4"/>
                </a:solidFill>
                <a:latin typeface="Californian FB" panose="0207040306080B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766F-41A5-4B5E-B6BE-22E91C740DC7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793102"/>
          </a:xfrm>
          <a:prstGeom prst="rect">
            <a:avLst/>
          </a:prstGeom>
          <a:solidFill>
            <a:srgbClr val="006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319" y="150846"/>
            <a:ext cx="2146038" cy="4914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" y="106367"/>
            <a:ext cx="2501548" cy="6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C9B6-6D04-450C-9F3D-E351A085A048}" type="datetime1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8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8056-071D-4B57-96B4-BB15E17E7CF5}" type="datetime1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4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B6EB-4BD0-497D-9EE1-DF0ED43A4330}" type="datetime1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2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BE27-EFD6-4BAF-B023-C51E9A41620C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54347-493D-4004-B5F2-68CE86C6F763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7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24EB-ECE9-4724-AF30-FF0EAF177750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3C7F-E6A9-46D7-892C-0CC71FDB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7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976465" cy="6858000"/>
          </a:xfrm>
          <a:prstGeom prst="rect">
            <a:avLst/>
          </a:prstGeom>
          <a:solidFill>
            <a:srgbClr val="006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9" y="632355"/>
            <a:ext cx="2400845" cy="240084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59577" y="1537590"/>
            <a:ext cx="8206303" cy="22926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Upscaling TRIO for Student Success:  </a:t>
            </a:r>
            <a:r>
              <a:rPr lang="en-US" sz="4000" b="1" dirty="0" smtClean="0"/>
              <a:t>NWCCD’s College Success Program</a:t>
            </a:r>
            <a:endParaRPr lang="en-US" sz="4000" b="1" dirty="0">
              <a:solidFill>
                <a:srgbClr val="0066A4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Joseph Aguirre, Director, College Success Program</a:t>
            </a:r>
          </a:p>
          <a:p>
            <a:r>
              <a:rPr lang="en-US" dirty="0" smtClean="0"/>
              <a:t>Leah A. Barrett, Vice President, Student Affairs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WACCT Conference</a:t>
            </a:r>
            <a:endParaRPr lang="en-US" dirty="0"/>
          </a:p>
          <a:p>
            <a:r>
              <a:rPr lang="en-US" dirty="0" smtClean="0"/>
              <a:t>11 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the obstacles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00" y="1234415"/>
            <a:ext cx="3122369" cy="253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8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4"/>
            <a:ext cx="10810208" cy="4586823"/>
          </a:xfrm>
        </p:spPr>
        <p:txBody>
          <a:bodyPr>
            <a:normAutofit/>
          </a:bodyPr>
          <a:lstStyle/>
          <a:p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As early as possible</a:t>
            </a:r>
          </a:p>
          <a:p>
            <a:pPr lvl="1"/>
            <a:r>
              <a:rPr lang="en-US" dirty="0" smtClean="0"/>
              <a:t>Setting and monitoring goals</a:t>
            </a:r>
          </a:p>
          <a:p>
            <a:pPr lvl="1"/>
            <a:r>
              <a:rPr lang="en-US" dirty="0" smtClean="0"/>
              <a:t>Commitment/Motivation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Incentives &amp; Scholarships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72489"/>
            <a:ext cx="10515600" cy="853136"/>
          </a:xfrm>
        </p:spPr>
        <p:txBody>
          <a:bodyPr/>
          <a:lstStyle/>
          <a:p>
            <a:r>
              <a:rPr lang="en-US" dirty="0" smtClean="0"/>
              <a:t>Persistence to Completion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outcomes</a:t>
            </a:r>
            <a:endParaRPr lang="en-US" dirty="0"/>
          </a:p>
        </p:txBody>
      </p:sp>
      <p:pic>
        <p:nvPicPr>
          <p:cNvPr id="8" name="Chart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331" y="2794290"/>
            <a:ext cx="5226538" cy="313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measured</a:t>
            </a:r>
          </a:p>
          <a:p>
            <a:pPr lvl="1"/>
            <a:r>
              <a:rPr lang="en-US" dirty="0" smtClean="0"/>
              <a:t>Persistence/Retention</a:t>
            </a:r>
          </a:p>
          <a:p>
            <a:pPr lvl="1"/>
            <a:r>
              <a:rPr lang="en-US" dirty="0" smtClean="0"/>
              <a:t>Good standing</a:t>
            </a:r>
          </a:p>
          <a:p>
            <a:pPr lvl="1"/>
            <a:r>
              <a:rPr lang="en-US" dirty="0" smtClean="0"/>
              <a:t>Graduation</a:t>
            </a:r>
          </a:p>
          <a:p>
            <a:pPr lvl="1"/>
            <a:r>
              <a:rPr lang="en-US" dirty="0" smtClean="0"/>
              <a:t>Transfer</a:t>
            </a:r>
          </a:p>
          <a:p>
            <a:r>
              <a:rPr lang="en-US" dirty="0"/>
              <a:t>P</a:t>
            </a:r>
            <a:r>
              <a:rPr lang="en-US" dirty="0" smtClean="0"/>
              <a:t>rogram success rates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175" y="4362251"/>
            <a:ext cx="3580301" cy="154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 Structure</a:t>
            </a:r>
          </a:p>
          <a:p>
            <a:pPr lvl="1"/>
            <a:r>
              <a:rPr lang="en-US" dirty="0" smtClean="0"/>
              <a:t>Prior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urrent</a:t>
            </a:r>
          </a:p>
          <a:p>
            <a:r>
              <a:rPr lang="en-US" dirty="0" smtClean="0"/>
              <a:t>Student caseload management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Intake</a:t>
            </a:r>
          </a:p>
          <a:p>
            <a:pPr lvl="1"/>
            <a:r>
              <a:rPr lang="en-US" dirty="0" smtClean="0"/>
              <a:t>Assignment of staff</a:t>
            </a:r>
          </a:p>
          <a:p>
            <a:r>
              <a:rPr lang="en-US" dirty="0" smtClean="0"/>
              <a:t>Intentional intervention</a:t>
            </a:r>
          </a:p>
          <a:p>
            <a:pPr lvl="1"/>
            <a:r>
              <a:rPr lang="en-US" dirty="0" smtClean="0"/>
              <a:t>Areas of service</a:t>
            </a:r>
          </a:p>
          <a:p>
            <a:pPr lvl="1"/>
            <a:r>
              <a:rPr lang="en-US" dirty="0" smtClean="0"/>
              <a:t>Frequency of contact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Mentoring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33620">
            <a:off x="5949449" y="1390581"/>
            <a:ext cx="3056310" cy="3773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78480">
            <a:off x="8420208" y="2311537"/>
            <a:ext cx="2699951" cy="379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</a:t>
            </a:r>
          </a:p>
          <a:p>
            <a:pPr lvl="1"/>
            <a:r>
              <a:rPr lang="en-US" dirty="0" smtClean="0"/>
              <a:t>Cultural enrichment</a:t>
            </a:r>
          </a:p>
          <a:p>
            <a:pPr lvl="1"/>
            <a:r>
              <a:rPr lang="en-US" dirty="0" smtClean="0"/>
              <a:t>Career services</a:t>
            </a:r>
          </a:p>
          <a:p>
            <a:pPr lvl="1"/>
            <a:r>
              <a:rPr lang="en-US" dirty="0" smtClean="0"/>
              <a:t>Tutoring</a:t>
            </a:r>
          </a:p>
          <a:p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Students served</a:t>
            </a:r>
          </a:p>
          <a:p>
            <a:pPr lvl="1"/>
            <a:r>
              <a:rPr lang="en-US" dirty="0" smtClean="0"/>
              <a:t>(Unallowable for grant funds)</a:t>
            </a:r>
          </a:p>
          <a:p>
            <a:pPr lvl="2"/>
            <a:r>
              <a:rPr lang="en-US" dirty="0" smtClean="0"/>
              <a:t>Food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Promotional items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Student club activities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Services/Resources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976" y="2068741"/>
            <a:ext cx="2640624" cy="264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6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E3C7F-E6A9-46D7-892C-0CC71FDB1E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2212</TotalTime>
  <Words>125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Californian FB</vt:lpstr>
      <vt:lpstr>Wingdings</vt:lpstr>
      <vt:lpstr>Office Theme</vt:lpstr>
      <vt:lpstr>Upscaling TRIO for Student Success:  NWCCD’s College Success Program</vt:lpstr>
      <vt:lpstr>Introductions</vt:lpstr>
      <vt:lpstr>PowerPoint Presentation</vt:lpstr>
      <vt:lpstr>Persistence to Completion</vt:lpstr>
      <vt:lpstr>Program outcomes</vt:lpstr>
      <vt:lpstr>Our Mentoring Model</vt:lpstr>
      <vt:lpstr>Additional Services/Resources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Management and Institutional Research</dc:title>
  <dc:creator>Browning, Jason</dc:creator>
  <cp:lastModifiedBy>Aguirre, Joseph</cp:lastModifiedBy>
  <cp:revision>132</cp:revision>
  <cp:lastPrinted>2017-09-15T17:39:58Z</cp:lastPrinted>
  <dcterms:created xsi:type="dcterms:W3CDTF">2016-09-08T17:36:39Z</dcterms:created>
  <dcterms:modified xsi:type="dcterms:W3CDTF">2017-10-10T15:59:16Z</dcterms:modified>
</cp:coreProperties>
</file>